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8"/>
  </p:notesMasterIdLst>
  <p:sldIdLst>
    <p:sldId id="260" r:id="rId3"/>
    <p:sldId id="262" r:id="rId4"/>
    <p:sldId id="788" r:id="rId5"/>
    <p:sldId id="812" r:id="rId6"/>
    <p:sldId id="819" r:id="rId7"/>
    <p:sldId id="830" r:id="rId8"/>
    <p:sldId id="831" r:id="rId9"/>
    <p:sldId id="833" r:id="rId10"/>
    <p:sldId id="832" r:id="rId11"/>
    <p:sldId id="834" r:id="rId12"/>
    <p:sldId id="835" r:id="rId13"/>
    <p:sldId id="828" r:id="rId14"/>
    <p:sldId id="829" r:id="rId15"/>
    <p:sldId id="822" r:id="rId16"/>
    <p:sldId id="823" r:id="rId1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0154"/>
    <a:srgbClr val="CBCBCB"/>
    <a:srgbClr val="E7E7E7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15" autoAdjust="0"/>
    <p:restoredTop sz="89671" autoAdjust="0"/>
  </p:normalViewPr>
  <p:slideViewPr>
    <p:cSldViewPr snapToGrid="0">
      <p:cViewPr varScale="1">
        <p:scale>
          <a:sx n="122" d="100"/>
          <a:sy n="122" d="100"/>
        </p:scale>
        <p:origin x="101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097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75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850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158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6186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38798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6247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1506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373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시스템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83453" y="515500"/>
            <a:ext cx="873194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/>
              <a:t>6) </a:t>
            </a:r>
            <a:r>
              <a:rPr lang="ko-KR" altLang="en-US" sz="1600" b="1" dirty="0" err="1"/>
              <a:t>재학습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DP viewer </a:t>
            </a:r>
            <a:r>
              <a:rPr lang="ko-KR" altLang="en-US" sz="1600" b="1" dirty="0"/>
              <a:t>및 슬라이드 학습 여부 결정 방법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현재 </a:t>
            </a:r>
            <a:r>
              <a:rPr lang="ko-KR" altLang="en-US" sz="1600" dirty="0"/>
              <a:t>모든 </a:t>
            </a:r>
            <a:r>
              <a:rPr lang="ko-KR" altLang="en-US" sz="1600" dirty="0" err="1"/>
              <a:t>재학습은</a:t>
            </a:r>
            <a:r>
              <a:rPr lang="ko-KR" altLang="en-US" sz="1600" dirty="0"/>
              <a:t> </a:t>
            </a:r>
            <a:r>
              <a:rPr lang="en-US" altLang="ko-KR" sz="1600" dirty="0"/>
              <a:t>DP viewer</a:t>
            </a:r>
            <a:r>
              <a:rPr lang="ko-KR" altLang="en-US" sz="1600" dirty="0"/>
              <a:t>에서 </a:t>
            </a:r>
            <a:r>
              <a:rPr lang="ko-KR" altLang="en-US" sz="1600" dirty="0" smtClean="0"/>
              <a:t>생성되도록 구성</a:t>
            </a:r>
            <a:endParaRPr lang="ko-KR" altLang="en-US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DP </a:t>
            </a:r>
            <a:r>
              <a:rPr lang="en-US" altLang="ko-KR" sz="1600" dirty="0"/>
              <a:t>viewer</a:t>
            </a:r>
            <a:r>
              <a:rPr lang="ko-KR" altLang="en-US" sz="1600" dirty="0"/>
              <a:t>에서 슬라이드 </a:t>
            </a:r>
            <a:r>
              <a:rPr lang="ko-KR" altLang="en-US" sz="1600" dirty="0" err="1"/>
              <a:t>재학습</a:t>
            </a:r>
            <a:r>
              <a:rPr lang="ko-KR" altLang="en-US" sz="1600" dirty="0"/>
              <a:t> 여부를 결정하게 </a:t>
            </a:r>
            <a:r>
              <a:rPr lang="ko-KR" altLang="en-US" sz="1600" dirty="0" smtClean="0"/>
              <a:t>됨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요약된 </a:t>
            </a:r>
            <a:r>
              <a:rPr lang="en-US" altLang="ko-KR" sz="1600" dirty="0" smtClean="0"/>
              <a:t>DP viewer </a:t>
            </a:r>
            <a:r>
              <a:rPr lang="ko-KR" altLang="en-US" sz="1600" dirty="0" smtClean="0"/>
              <a:t>에서 </a:t>
            </a:r>
            <a:r>
              <a:rPr lang="ko-KR" altLang="en-US" sz="1600" dirty="0"/>
              <a:t>바로 클릭 가능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=&gt; </a:t>
            </a:r>
            <a:r>
              <a:rPr lang="ko-KR" altLang="en-US" sz="1600" dirty="0"/>
              <a:t>현재 시나리오 </a:t>
            </a:r>
            <a:r>
              <a:rPr lang="en-US" altLang="ko-KR" sz="1600" dirty="0"/>
              <a:t>1,2</a:t>
            </a:r>
            <a:r>
              <a:rPr lang="ko-KR" altLang="en-US" sz="1600" dirty="0"/>
              <a:t>와 </a:t>
            </a:r>
            <a:r>
              <a:rPr lang="en-US" altLang="ko-KR" sz="1600" dirty="0"/>
              <a:t>3,4</a:t>
            </a:r>
            <a:r>
              <a:rPr lang="ko-KR" altLang="en-US" sz="1600" dirty="0"/>
              <a:t>를 통합해서 </a:t>
            </a:r>
            <a:r>
              <a:rPr lang="ko-KR" altLang="en-US" sz="1600" dirty="0" smtClean="0"/>
              <a:t>두 개의 </a:t>
            </a:r>
            <a:r>
              <a:rPr lang="ko-KR" altLang="en-US" sz="1600" dirty="0"/>
              <a:t>시나리오로 </a:t>
            </a:r>
            <a:r>
              <a:rPr lang="ko-KR" altLang="en-US" sz="1600" dirty="0" smtClean="0"/>
              <a:t>전환해야 함</a:t>
            </a:r>
            <a:endParaRPr lang="en-US" altLang="ko-KR" sz="1600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50" y="2873808"/>
            <a:ext cx="7257181" cy="37205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직사각형 8"/>
          <p:cNvSpPr/>
          <p:nvPr/>
        </p:nvSpPr>
        <p:spPr>
          <a:xfrm>
            <a:off x="3374888" y="3322291"/>
            <a:ext cx="336824" cy="2053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아래쪽 화살표 9"/>
          <p:cNvSpPr/>
          <p:nvPr/>
        </p:nvSpPr>
        <p:spPr>
          <a:xfrm>
            <a:off x="3675593" y="3182470"/>
            <a:ext cx="129988" cy="207055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437206" y="6280644"/>
            <a:ext cx="336824" cy="2053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아래쪽 화살표 11"/>
          <p:cNvSpPr/>
          <p:nvPr/>
        </p:nvSpPr>
        <p:spPr>
          <a:xfrm>
            <a:off x="4737911" y="6140823"/>
            <a:ext cx="129988" cy="207055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rcRect r="36234"/>
          <a:stretch/>
        </p:blipFill>
        <p:spPr>
          <a:xfrm>
            <a:off x="5768199" y="2403223"/>
            <a:ext cx="3361934" cy="2715137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7449166" y="5159189"/>
            <a:ext cx="1878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/>
              <a:t>재학습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DP viewer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3051978" y="6580260"/>
            <a:ext cx="1878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/>
              <a:t>재학습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Tab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38793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시스템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83453" y="515500"/>
            <a:ext cx="873194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1600" dirty="0"/>
          </a:p>
          <a:p>
            <a:pPr>
              <a:lnSpc>
                <a:spcPct val="150000"/>
              </a:lnSpc>
            </a:pPr>
            <a:r>
              <a:rPr lang="en-US" altLang="ko-KR" sz="1600" b="1" dirty="0"/>
              <a:t>7) </a:t>
            </a:r>
            <a:r>
              <a:rPr lang="ko-KR" altLang="en-US" sz="1600" b="1" dirty="0" smtClean="0"/>
              <a:t>동의</a:t>
            </a:r>
            <a:r>
              <a:rPr lang="en-US" altLang="ko-KR" sz="1600" b="1" dirty="0" smtClean="0"/>
              <a:t>-</a:t>
            </a:r>
            <a:r>
              <a:rPr lang="ko-KR" altLang="en-US" sz="1600" b="1" dirty="0" smtClean="0"/>
              <a:t> </a:t>
            </a:r>
            <a:r>
              <a:rPr lang="ko-KR" altLang="en-US" sz="1600" b="1" dirty="0" err="1"/>
              <a:t>비동의</a:t>
            </a:r>
            <a:r>
              <a:rPr lang="ko-KR" altLang="en-US" sz="1600" b="1" dirty="0"/>
              <a:t> </a:t>
            </a:r>
            <a:r>
              <a:rPr lang="ko-KR" altLang="en-US" sz="1600" b="1" dirty="0" smtClean="0"/>
              <a:t>구분 방법</a:t>
            </a:r>
            <a:endParaRPr lang="ko-KR" altLang="en-US" sz="16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추천 </a:t>
            </a:r>
            <a:r>
              <a:rPr lang="en-US" altLang="ko-KR" sz="1600" dirty="0"/>
              <a:t>- </a:t>
            </a:r>
            <a:r>
              <a:rPr lang="ko-KR" altLang="en-US" sz="1600" dirty="0" err="1"/>
              <a:t>비동의</a:t>
            </a:r>
            <a:r>
              <a:rPr lang="ko-KR" altLang="en-US" sz="1600" dirty="0"/>
              <a:t> </a:t>
            </a:r>
            <a:r>
              <a:rPr lang="en-US" altLang="ko-KR" sz="1600" dirty="0"/>
              <a:t>=&gt; </a:t>
            </a:r>
            <a:r>
              <a:rPr lang="ko-KR" altLang="en-US" sz="1600" dirty="0"/>
              <a:t>아무 조치가 없는 경우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동의</a:t>
            </a:r>
            <a:r>
              <a:rPr lang="en-US" altLang="ko-KR" sz="1600" dirty="0" smtClean="0"/>
              <a:t>-</a:t>
            </a:r>
            <a:r>
              <a:rPr lang="ko-KR" altLang="en-US" sz="1600" dirty="0" err="1" smtClean="0"/>
              <a:t>비동의</a:t>
            </a:r>
            <a:r>
              <a:rPr lang="ko-KR" altLang="en-US" sz="1600" dirty="0" smtClean="0"/>
              <a:t> 방법 </a:t>
            </a:r>
            <a:r>
              <a:rPr lang="en-US" altLang="ko-KR" sz="1600" dirty="0"/>
              <a:t>: </a:t>
            </a:r>
            <a:r>
              <a:rPr lang="ko-KR" altLang="en-US" sz="1600" dirty="0"/>
              <a:t>레이블을 변경으로 인해서 인지가 </a:t>
            </a:r>
            <a:r>
              <a:rPr lang="ko-KR" altLang="en-US" sz="1600" dirty="0" smtClean="0"/>
              <a:t>가능함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패치 레이블 변경</a:t>
            </a:r>
            <a:r>
              <a:rPr lang="en-US" altLang="ko-KR" sz="1600" dirty="0" smtClean="0"/>
              <a:t>)</a:t>
            </a:r>
            <a:endParaRPr lang="ko-KR" altLang="en-US" sz="1600" dirty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***추가 논의 필요 사항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=&gt; </a:t>
            </a:r>
            <a:r>
              <a:rPr lang="ko-KR" altLang="en-US" sz="1600" dirty="0"/>
              <a:t>수정이 일어나지 </a:t>
            </a:r>
            <a:r>
              <a:rPr lang="ko-KR" altLang="en-US" sz="1600" dirty="0" smtClean="0"/>
              <a:t>않을 수 도 </a:t>
            </a:r>
            <a:r>
              <a:rPr lang="ko-KR" altLang="en-US" sz="1600" dirty="0"/>
              <a:t>있음</a:t>
            </a:r>
            <a:r>
              <a:rPr lang="en-US" altLang="ko-KR" sz="1600" dirty="0"/>
              <a:t>.......(</a:t>
            </a:r>
            <a:r>
              <a:rPr lang="ko-KR" altLang="en-US" sz="1600" dirty="0"/>
              <a:t>모델 입장에서는</a:t>
            </a:r>
            <a:r>
              <a:rPr lang="en-US" altLang="ko-KR" sz="1600" dirty="0"/>
              <a:t>)...</a:t>
            </a:r>
          </a:p>
          <a:p>
            <a:pPr>
              <a:lnSpc>
                <a:spcPct val="150000"/>
              </a:lnSpc>
            </a:pP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b="1" dirty="0"/>
              <a:t>8)</a:t>
            </a:r>
            <a:r>
              <a:rPr lang="ko-KR" altLang="en-US" sz="1600" b="1" dirty="0"/>
              <a:t>추천 모듈의 런 시간 확인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씨젠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내부 검토 예정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우선은 </a:t>
            </a:r>
            <a:r>
              <a:rPr lang="ko-KR" altLang="en-US" sz="1600" dirty="0"/>
              <a:t>아침 </a:t>
            </a:r>
            <a:r>
              <a:rPr lang="en-US" altLang="ko-KR" sz="1600" dirty="0"/>
              <a:t>4</a:t>
            </a:r>
            <a:r>
              <a:rPr lang="ko-KR" altLang="en-US" sz="1600" dirty="0"/>
              <a:t>시 자동 작동이 좋을 것으로 보임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u="sng" dirty="0" smtClean="0"/>
              <a:t>현재 </a:t>
            </a:r>
            <a:r>
              <a:rPr lang="en-US" altLang="ko-KR" sz="1600" u="sng" dirty="0"/>
              <a:t>AI </a:t>
            </a:r>
            <a:r>
              <a:rPr lang="ko-KR" altLang="en-US" sz="1600" u="sng" dirty="0"/>
              <a:t>진단 모델 </a:t>
            </a:r>
            <a:r>
              <a:rPr lang="en-US" altLang="ko-KR" sz="1600" u="sng" dirty="0"/>
              <a:t>=&gt; </a:t>
            </a:r>
            <a:r>
              <a:rPr lang="ko-KR" altLang="en-US" sz="1600" dirty="0"/>
              <a:t>중간 모델을 사용해서 자연적으로 돌아가게 설정되어 있음</a:t>
            </a:r>
          </a:p>
          <a:p>
            <a:pPr>
              <a:lnSpc>
                <a:spcPct val="150000"/>
              </a:lnSpc>
            </a:pPr>
            <a:endParaRPr lang="en-US" altLang="ko-KR" sz="1600" dirty="0" smtClean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기타</a:t>
            </a:r>
            <a:endParaRPr lang="ko-KR" altLang="en-US" sz="1600" dirty="0"/>
          </a:p>
          <a:p>
            <a:pPr>
              <a:lnSpc>
                <a:spcPct val="150000"/>
              </a:lnSpc>
            </a:pPr>
            <a:r>
              <a:rPr lang="ko-KR" altLang="en-US" sz="1600" dirty="0"/>
              <a:t> </a:t>
            </a:r>
            <a:r>
              <a:rPr lang="en-US" altLang="ko-KR" sz="1600" dirty="0"/>
              <a:t>1) </a:t>
            </a:r>
            <a:r>
              <a:rPr lang="ko-KR" altLang="en-US" sz="1600" dirty="0"/>
              <a:t>실제 사용하면서 피드백 필요</a:t>
            </a:r>
          </a:p>
          <a:p>
            <a:pPr>
              <a:lnSpc>
                <a:spcPct val="150000"/>
              </a:lnSpc>
            </a:pPr>
            <a:r>
              <a:rPr lang="ko-KR" altLang="en-US" sz="1600" dirty="0"/>
              <a:t> </a:t>
            </a:r>
            <a:r>
              <a:rPr lang="en-US" altLang="ko-KR" sz="1600" dirty="0"/>
              <a:t>3) </a:t>
            </a:r>
            <a:r>
              <a:rPr lang="ko-KR" altLang="en-US" sz="1600" dirty="0"/>
              <a:t>동의 </a:t>
            </a:r>
            <a:r>
              <a:rPr lang="ko-KR" altLang="en-US" sz="1600" dirty="0" err="1"/>
              <a:t>비동의</a:t>
            </a:r>
            <a:r>
              <a:rPr lang="ko-KR" altLang="en-US" sz="1600" dirty="0"/>
              <a:t> </a:t>
            </a:r>
            <a:r>
              <a:rPr lang="ko-KR" altLang="en-US" sz="1600" dirty="0" err="1"/>
              <a:t>구분방법어차피</a:t>
            </a:r>
            <a:r>
              <a:rPr lang="ko-KR" altLang="en-US" sz="1600" dirty="0"/>
              <a:t> 레이블을 </a:t>
            </a:r>
            <a:r>
              <a:rPr lang="ko-KR" altLang="en-US" sz="1600" dirty="0" err="1"/>
              <a:t>변경해야함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4141143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10529"/>
            <a:ext cx="8501868" cy="37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작동 방안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73246" y="817214"/>
            <a:ext cx="5409594" cy="623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위치</a:t>
            </a:r>
            <a:r>
              <a:rPr lang="en-US" altLang="ko-KR" sz="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ko-KR" sz="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server#226 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&gt;&gt; </a:t>
            </a:r>
            <a:r>
              <a:rPr lang="en-US" altLang="ko-KR" sz="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Computer/vast/</a:t>
            </a:r>
            <a:r>
              <a:rPr lang="en-US" altLang="ko-KR" sz="9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active_learning</a:t>
            </a:r>
            <a:r>
              <a:rPr lang="en-US" altLang="ko-KR" sz="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9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slide_recommendation</a:t>
            </a:r>
            <a:endParaRPr lang="en-US" altLang="ko-KR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그림 19"/>
          <p:cNvPicPr/>
          <p:nvPr/>
        </p:nvPicPr>
        <p:blipFill rotWithShape="1">
          <a:blip r:embed="rId3"/>
          <a:srcRect r="50284"/>
          <a:stretch/>
        </p:blipFill>
        <p:spPr>
          <a:xfrm>
            <a:off x="836056" y="1510797"/>
            <a:ext cx="1697079" cy="6382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8" name="직사각형 27"/>
          <p:cNvSpPr/>
          <p:nvPr/>
        </p:nvSpPr>
        <p:spPr>
          <a:xfrm>
            <a:off x="705069" y="4608337"/>
            <a:ext cx="737286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S</a:t>
            </a:r>
            <a:r>
              <a:rPr lang="ko-KR" altLang="en-US" sz="1400" dirty="0" err="1" smtClean="0"/>
              <a:t>tart</a:t>
            </a: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point</a:t>
            </a:r>
            <a:endParaRPr lang="ko-KR" altLang="en-US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err="1" smtClean="0"/>
              <a:t>patch</a:t>
            </a:r>
            <a:r>
              <a:rPr lang="ko-KR" altLang="en-US" sz="1400" dirty="0" smtClean="0"/>
              <a:t> 추천 모듈 =&gt; WSI 와 연결되어 있음 WSI </a:t>
            </a:r>
            <a:r>
              <a:rPr lang="ko-KR" altLang="en-US" sz="1400" dirty="0" err="1" smtClean="0"/>
              <a:t>동작시</a:t>
            </a:r>
            <a:r>
              <a:rPr lang="ko-KR" altLang="en-US" sz="1400" dirty="0" smtClean="0"/>
              <a:t> 동시 동작을 기본으로 구상 중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별개로 운영 가능 (현재는 분리되어 있음)</a:t>
            </a:r>
            <a:endParaRPr lang="ko-KR" altLang="en-US" sz="1400" dirty="0"/>
          </a:p>
        </p:txBody>
      </p:sp>
      <p:sp>
        <p:nvSpPr>
          <p:cNvPr id="30" name="직사각형 29"/>
          <p:cNvSpPr/>
          <p:nvPr/>
        </p:nvSpPr>
        <p:spPr>
          <a:xfrm>
            <a:off x="705069" y="3113831"/>
            <a:ext cx="5652570" cy="657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설치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위치 </a:t>
            </a:r>
            <a:r>
              <a:rPr lang="en-US" altLang="ko-KR" sz="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altLang="ko-KR" sz="10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server#226 </a:t>
            </a:r>
            <a:r>
              <a:rPr lang="en-US" altLang="ko-KR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&gt;&gt; vast/</a:t>
            </a:r>
            <a:r>
              <a:rPr lang="en-US" altLang="ko-KR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active_learning</a:t>
            </a:r>
            <a:r>
              <a:rPr lang="en-US" altLang="ko-KR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patch_recommendation</a:t>
            </a:r>
            <a:endParaRPr lang="en-US" altLang="ko-KR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그림 30"/>
          <p:cNvPicPr/>
          <p:nvPr/>
        </p:nvPicPr>
        <p:blipFill rotWithShape="1">
          <a:blip r:embed="rId4"/>
          <a:srcRect r="49032"/>
          <a:stretch/>
        </p:blipFill>
        <p:spPr>
          <a:xfrm>
            <a:off x="1172361" y="3886789"/>
            <a:ext cx="1697079" cy="663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41264" y="799902"/>
            <a:ext cx="7790329" cy="22514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47269" y="2255664"/>
            <a:ext cx="582414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S</a:t>
            </a:r>
            <a:r>
              <a:rPr lang="ko-KR" altLang="en-US" sz="1400" dirty="0" err="1" smtClean="0"/>
              <a:t>tart</a:t>
            </a:r>
            <a:r>
              <a:rPr lang="ko-KR" altLang="en-US" sz="1400" dirty="0" smtClean="0"/>
              <a:t> </a:t>
            </a:r>
            <a:r>
              <a:rPr lang="ko-KR" altLang="en-US" sz="1400" dirty="0" err="1"/>
              <a:t>point</a:t>
            </a:r>
            <a:endParaRPr lang="ko-KR" altLang="en-US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WSI =&gt; 날짜를 기준으로 스타트 명령을 내려 </a:t>
            </a:r>
            <a:r>
              <a:rPr lang="ko-KR" altLang="en-US" sz="1400" dirty="0" smtClean="0"/>
              <a:t>줘야함 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협의 필요</a:t>
            </a:r>
            <a:r>
              <a:rPr lang="en-US" altLang="ko-KR" sz="1400" dirty="0" smtClean="0"/>
              <a:t>)</a:t>
            </a:r>
            <a:endParaRPr lang="ko-KR" altLang="en-US" sz="1400" dirty="0"/>
          </a:p>
        </p:txBody>
      </p:sp>
      <p:sp>
        <p:nvSpPr>
          <p:cNvPr id="32" name="직사각형 31"/>
          <p:cNvSpPr/>
          <p:nvPr/>
        </p:nvSpPr>
        <p:spPr>
          <a:xfrm>
            <a:off x="341264" y="3147318"/>
            <a:ext cx="7758347" cy="25853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4572000" y="252594"/>
            <a:ext cx="4572000" cy="16730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/>
              <a:t>8)</a:t>
            </a:r>
            <a:r>
              <a:rPr lang="ko-KR" altLang="en-US" sz="1400" b="1" dirty="0"/>
              <a:t>추천 모듈의 런 시간 확인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err="1"/>
              <a:t>씨젠</a:t>
            </a:r>
            <a:r>
              <a:rPr lang="ko-KR" altLang="en-US" sz="1400" dirty="0"/>
              <a:t> 내부 검토 예정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우선은 아침 </a:t>
            </a:r>
            <a:r>
              <a:rPr lang="en-US" altLang="ko-KR" sz="1400" dirty="0"/>
              <a:t>4</a:t>
            </a:r>
            <a:r>
              <a:rPr lang="ko-KR" altLang="en-US" sz="1400" dirty="0"/>
              <a:t>시 자동 작동이 좋을 것으로 보임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u="sng" dirty="0"/>
              <a:t>현재 </a:t>
            </a:r>
            <a:r>
              <a:rPr lang="en-US" altLang="ko-KR" sz="1400" u="sng" dirty="0"/>
              <a:t>AI </a:t>
            </a:r>
            <a:r>
              <a:rPr lang="ko-KR" altLang="en-US" sz="1400" u="sng" dirty="0"/>
              <a:t>진단 모델 </a:t>
            </a:r>
            <a:r>
              <a:rPr lang="en-US" altLang="ko-KR" sz="1400" u="sng" dirty="0"/>
              <a:t>=&gt; </a:t>
            </a:r>
            <a:r>
              <a:rPr lang="ko-KR" altLang="en-US" sz="1400" dirty="0"/>
              <a:t>중간 모델을 사용해서 자연적으로 돌아가게 설정되어 있음</a:t>
            </a:r>
            <a:endParaRPr lang="ko-KR" altLang="en-US" sz="1400" dirty="0"/>
          </a:p>
        </p:txBody>
      </p:sp>
      <p:sp>
        <p:nvSpPr>
          <p:cNvPr id="9" name="아래쪽 화살표 8"/>
          <p:cNvSpPr/>
          <p:nvPr/>
        </p:nvSpPr>
        <p:spPr>
          <a:xfrm>
            <a:off x="6108707" y="2762250"/>
            <a:ext cx="775448" cy="8606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6635222" y="2856697"/>
            <a:ext cx="2676923" cy="4154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smtClean="0"/>
              <a:t>오전 </a:t>
            </a:r>
            <a:r>
              <a:rPr lang="en-US" altLang="ko-KR" sz="1400" dirty="0" smtClean="0"/>
              <a:t>4</a:t>
            </a:r>
            <a:r>
              <a:rPr lang="ko-KR" altLang="en-US" sz="1400" dirty="0" smtClean="0"/>
              <a:t>시 순차 작동으로 개발 중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1460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– DB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08909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409255"/>
              </p:ext>
            </p:extLst>
          </p:nvPr>
        </p:nvGraphicFramePr>
        <p:xfrm>
          <a:off x="362380" y="1027576"/>
          <a:ext cx="8602325" cy="47057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4848">
                  <a:extLst>
                    <a:ext uri="{9D8B030D-6E8A-4147-A177-3AD203B41FA5}">
                      <a16:colId xmlns:a16="http://schemas.microsoft.com/office/drawing/2014/main" val="2263016375"/>
                    </a:ext>
                  </a:extLst>
                </a:gridCol>
                <a:gridCol w="1117495">
                  <a:extLst>
                    <a:ext uri="{9D8B030D-6E8A-4147-A177-3AD203B41FA5}">
                      <a16:colId xmlns:a16="http://schemas.microsoft.com/office/drawing/2014/main" val="4179172439"/>
                    </a:ext>
                  </a:extLst>
                </a:gridCol>
                <a:gridCol w="825871">
                  <a:extLst>
                    <a:ext uri="{9D8B030D-6E8A-4147-A177-3AD203B41FA5}">
                      <a16:colId xmlns:a16="http://schemas.microsoft.com/office/drawing/2014/main" val="2836730285"/>
                    </a:ext>
                  </a:extLst>
                </a:gridCol>
                <a:gridCol w="1558677">
                  <a:extLst>
                    <a:ext uri="{9D8B030D-6E8A-4147-A177-3AD203B41FA5}">
                      <a16:colId xmlns:a16="http://schemas.microsoft.com/office/drawing/2014/main" val="332155419"/>
                    </a:ext>
                  </a:extLst>
                </a:gridCol>
                <a:gridCol w="1367117">
                  <a:extLst>
                    <a:ext uri="{9D8B030D-6E8A-4147-A177-3AD203B41FA5}">
                      <a16:colId xmlns:a16="http://schemas.microsoft.com/office/drawing/2014/main" val="1056777246"/>
                    </a:ext>
                  </a:extLst>
                </a:gridCol>
                <a:gridCol w="3348317">
                  <a:extLst>
                    <a:ext uri="{9D8B030D-6E8A-4147-A177-3AD203B41FA5}">
                      <a16:colId xmlns:a16="http://schemas.microsoft.com/office/drawing/2014/main" val="553236503"/>
                    </a:ext>
                  </a:extLst>
                </a:gridCol>
              </a:tblGrid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Key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Attribute name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Type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Description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source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Note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746970266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PK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ID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Bigint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Index of the table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Automatically generated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227357517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FK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Model_key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Varchar(255)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Key of the model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MM.model_key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2432269567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Slide_name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Varchar(255)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Name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TR.barcode == SQ.slide_name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1857156351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Anotomy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Varchar(255)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Anatomy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TR.slide_type == SQ.anatomy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Colon or stomach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077798857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Slide_path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Text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Location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SQ.slide_path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4273332307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Slide_copy_path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Text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-Path to copy the slide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-Location of the copied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Be written after copying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US" sz="900" dirty="0" smtClean="0">
                          <a:solidFill>
                            <a:srgbClr val="FF0000"/>
                          </a:solidFill>
                          <a:effectLst/>
                        </a:rPr>
                        <a:t>*same as </a:t>
                      </a:r>
                      <a:r>
                        <a:rPr lang="en-US" sz="900" dirty="0" err="1" smtClean="0">
                          <a:solidFill>
                            <a:srgbClr val="FF0000"/>
                          </a:solidFill>
                          <a:effectLst/>
                        </a:rPr>
                        <a:t>slide_path</a:t>
                      </a:r>
                      <a:r>
                        <a:rPr lang="en-US" sz="900" dirty="0" smtClean="0">
                          <a:solidFill>
                            <a:srgbClr val="FF0000"/>
                          </a:solidFill>
                          <a:effectLst/>
                        </a:rPr>
                        <a:t> for testing</a:t>
                      </a:r>
                      <a:endParaRPr lang="ko-KR" sz="9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20071921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Scan_date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Timestamp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Scan date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SQ.date_time_added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4196442396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WSI_prediction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Char(1)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Prediction of the slide 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TR.result_type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 or M or 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898165328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WSI_score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Double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Confidence score of the slide prediction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SQ.label_p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Range of [0, 1]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38302899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Slide_groundtruth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Char(1)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Ground truth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SQ.slide_level_label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 or M or 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2889937410"/>
                  </a:ext>
                </a:extLst>
              </a:tr>
              <a:tr h="86783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Oracle_selection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Int(1)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Variable to</a:t>
                      </a:r>
                      <a:r>
                        <a:rPr lang="en-US" sz="900" dirty="0">
                          <a:solidFill>
                            <a:srgbClr val="FF0000"/>
                          </a:solidFill>
                          <a:effectLst/>
                        </a:rPr>
                        <a:t> flag </a:t>
                      </a:r>
                      <a:r>
                        <a:rPr lang="en-US" sz="900" dirty="0">
                          <a:effectLst/>
                        </a:rPr>
                        <a:t>if the slide was selected to be retrained</a:t>
                      </a:r>
                      <a:endParaRPr lang="ko-KR" sz="9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Automatically generated with the default value (0)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strike="sngStrike" dirty="0" smtClean="0">
                          <a:solidFill>
                            <a:srgbClr val="FF0000"/>
                          </a:solidFill>
                          <a:effectLst/>
                        </a:rPr>
                        <a:t>0: default</a:t>
                      </a:r>
                      <a:endParaRPr lang="ko-KR" sz="900" strike="sngStrike" dirty="0" smtClean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strike="noStrike" dirty="0" smtClean="0">
                          <a:solidFill>
                            <a:srgbClr val="FF0000"/>
                          </a:solidFill>
                          <a:effectLst/>
                        </a:rPr>
                        <a:t>1: system recommended</a:t>
                      </a:r>
                      <a:endParaRPr lang="ko-KR" sz="900" strike="noStrike" dirty="0" smtClean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900" dirty="0" smtClean="0"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2: system recommended and ORACLE agreed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900" dirty="0" smtClean="0"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3: system recommended but ORACLE disagreed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90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4: system did not recommend but ORACLE selected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90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5: system did not recommend and Oracle did</a:t>
                      </a:r>
                      <a:r>
                        <a:rPr lang="en-US" altLang="ko-KR" sz="900" baseline="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 not select (patch-only)</a:t>
                      </a:r>
                      <a:endParaRPr lang="ko-KR" sz="9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516355365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372641" y="5847904"/>
            <a:ext cx="7855110" cy="320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b="1" dirty="0"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Values of some attributes are copied from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model_management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(MM)&gt;,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tb_test_result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(TR)&gt; and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slides_queue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(SQ)&gt;</a:t>
            </a:r>
            <a:endParaRPr lang="ko-KR" altLang="ko-KR" sz="11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88436" y="6096799"/>
            <a:ext cx="7855110" cy="573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*Flag col </a:t>
            </a:r>
            <a:r>
              <a:rPr lang="ko-KR" altLang="en-US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삭제</a:t>
            </a:r>
            <a:endParaRPr lang="en-US" altLang="ko-KR" sz="11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*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case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를 기준으로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0,1 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코드 삭제 코드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 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추가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(patch table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과의 일관성을 위해서 코드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부터 시작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ko-KR" altLang="ko-KR" sz="1100" dirty="0">
              <a:solidFill>
                <a:srgbClr val="FF0000"/>
              </a:solidFill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46206" y="620603"/>
            <a:ext cx="26209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Calibri" panose="020F0502020204030204" pitchFamily="34" charset="0"/>
              </a:rPr>
              <a:t>Table:  </a:t>
            </a:r>
            <a:r>
              <a:rPr lang="en-US" altLang="ko-KR" b="1" dirty="0" err="1"/>
              <a:t>recommend_slide</a:t>
            </a:r>
            <a:r>
              <a:rPr lang="en-US" altLang="ko-KR" b="1" dirty="0"/>
              <a:t> </a:t>
            </a:r>
            <a:endParaRPr lang="ko-KR" altLang="en-US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DB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수정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01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246206" y="1173138"/>
          <a:ext cx="8414955" cy="44901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2685">
                  <a:extLst>
                    <a:ext uri="{9D8B030D-6E8A-4147-A177-3AD203B41FA5}">
                      <a16:colId xmlns:a16="http://schemas.microsoft.com/office/drawing/2014/main" val="3131635765"/>
                    </a:ext>
                  </a:extLst>
                </a:gridCol>
                <a:gridCol w="1125892">
                  <a:extLst>
                    <a:ext uri="{9D8B030D-6E8A-4147-A177-3AD203B41FA5}">
                      <a16:colId xmlns:a16="http://schemas.microsoft.com/office/drawing/2014/main" val="3579546737"/>
                    </a:ext>
                  </a:extLst>
                </a:gridCol>
                <a:gridCol w="807882">
                  <a:extLst>
                    <a:ext uri="{9D8B030D-6E8A-4147-A177-3AD203B41FA5}">
                      <a16:colId xmlns:a16="http://schemas.microsoft.com/office/drawing/2014/main" val="2687576909"/>
                    </a:ext>
                  </a:extLst>
                </a:gridCol>
                <a:gridCol w="1739110">
                  <a:extLst>
                    <a:ext uri="{9D8B030D-6E8A-4147-A177-3AD203B41FA5}">
                      <a16:colId xmlns:a16="http://schemas.microsoft.com/office/drawing/2014/main" val="2492802478"/>
                    </a:ext>
                  </a:extLst>
                </a:gridCol>
                <a:gridCol w="1851349">
                  <a:extLst>
                    <a:ext uri="{9D8B030D-6E8A-4147-A177-3AD203B41FA5}">
                      <a16:colId xmlns:a16="http://schemas.microsoft.com/office/drawing/2014/main" val="1867292143"/>
                    </a:ext>
                  </a:extLst>
                </a:gridCol>
                <a:gridCol w="2568037">
                  <a:extLst>
                    <a:ext uri="{9D8B030D-6E8A-4147-A177-3AD203B41FA5}">
                      <a16:colId xmlns:a16="http://schemas.microsoft.com/office/drawing/2014/main" val="4214605406"/>
                    </a:ext>
                  </a:extLst>
                </a:gridCol>
              </a:tblGrid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Key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Attribute 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Type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Description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source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Note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3354482838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PK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Bigint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Index of the table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Automatically generated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3183883156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FK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Slide_name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Varchar(255)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Name of the slide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RS.slide_name == AP.slide_name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022963957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Anatomy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Varchar(255)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Anatomy of the slide</a:t>
                      </a:r>
                      <a:endParaRPr lang="ko-KR" sz="8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RS.anatomy == AP.anatomy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Colon or stomach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750763697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Text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Name of the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815149574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Patch_prediction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Char(1)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Prediction of the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AP.patch_label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 or M or 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834499193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Patch_score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Double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Confidence score of the patch prediction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AP.label_p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Range of [0, 1]</a:t>
                      </a:r>
                      <a:endParaRPr lang="ko-KR" sz="8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582304725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X_scale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Slide scale (x)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AP.x_scale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</a:t>
                      </a:r>
                      <a:r>
                        <a:rPr lang="en-US" sz="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endParaRPr lang="ko-KR" sz="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0611538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Y_scale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Slide scale (y)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AP.y_scale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int</a:t>
                      </a:r>
                      <a:endParaRPr lang="ko-KR" sz="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344236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X_loc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 coordinate (x)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AP.x_loc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int</a:t>
                      </a:r>
                      <a:endParaRPr lang="ko-KR" sz="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73645614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Y_loc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 coordinate (y)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AP.y_loc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</a:t>
                      </a:r>
                      <a:r>
                        <a:rPr lang="en-US" sz="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endParaRPr lang="ko-KR" sz="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4599133"/>
                  </a:ext>
                </a:extLst>
              </a:tr>
              <a:tr h="567566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Patch_gen_path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Text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-Path to generate the patch</a:t>
                      </a:r>
                      <a:br>
                        <a:rPr lang="en-US" sz="800">
                          <a:effectLst/>
                        </a:rPr>
                      </a:br>
                      <a:r>
                        <a:rPr lang="en-US" sz="800">
                          <a:effectLst/>
                        </a:rPr>
                        <a:t>-Location of the generated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Be written after copying slide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762266036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Patch_groundtruth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Char(1)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Ground truth of the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Be written if ORACLE selected it to be retrained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 or M or N or NULL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896092382"/>
                  </a:ext>
                </a:extLst>
              </a:tr>
              <a:tr h="75675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Oracle_selection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Int(1)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Variable to flag if the patch was selected to be retrained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0: default</a:t>
                      </a:r>
                      <a:endParaRPr lang="ko-KR" sz="800" dirty="0"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1: system recommended</a:t>
                      </a:r>
                      <a:endParaRPr lang="ko-KR" sz="800" dirty="0"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2: system recommended and ORACLE agreed</a:t>
                      </a:r>
                      <a:endParaRPr lang="ko-KR" sz="800" dirty="0"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3: system </a:t>
                      </a:r>
                      <a:r>
                        <a:rPr lang="en-US" sz="800" dirty="0" smtClean="0">
                          <a:effectLst/>
                        </a:rPr>
                        <a:t>recommended </a:t>
                      </a:r>
                      <a:r>
                        <a:rPr lang="en-US" sz="800" dirty="0">
                          <a:effectLst/>
                        </a:rPr>
                        <a:t>but ORACLE </a:t>
                      </a:r>
                      <a:r>
                        <a:rPr lang="en-US" sz="800" dirty="0" smtClean="0">
                          <a:effectLst/>
                        </a:rPr>
                        <a:t>ignored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80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4: system did not recommend but ORACLE selected</a:t>
                      </a:r>
                      <a:endParaRPr lang="ko-KR" sz="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1897139724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39781" y="5811625"/>
            <a:ext cx="657770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 smtClean="0">
                <a:latin typeface="Calibri" panose="020F0502020204030204" pitchFamily="34" charset="0"/>
              </a:rPr>
              <a:t>*</a:t>
            </a:r>
            <a:r>
              <a:rPr lang="en-US" altLang="ko-KR" sz="1100" dirty="0" smtClean="0">
                <a:latin typeface="Calibri" panose="020F0502020204030204" pitchFamily="34" charset="0"/>
              </a:rPr>
              <a:t>Values </a:t>
            </a:r>
            <a:r>
              <a:rPr lang="en-US" altLang="ko-KR" sz="1100" dirty="0">
                <a:latin typeface="Calibri" panose="020F0502020204030204" pitchFamily="34" charset="0"/>
              </a:rPr>
              <a:t>of some attributes are copied from &lt;</a:t>
            </a:r>
            <a:r>
              <a:rPr lang="en-US" altLang="ko-KR" sz="1100" dirty="0" err="1">
                <a:latin typeface="Calibri" panose="020F0502020204030204" pitchFamily="34" charset="0"/>
              </a:rPr>
              <a:t>recommend_slide</a:t>
            </a:r>
            <a:r>
              <a:rPr lang="en-US" altLang="ko-KR" sz="1100" dirty="0">
                <a:latin typeface="Calibri" panose="020F0502020204030204" pitchFamily="34" charset="0"/>
              </a:rPr>
              <a:t> (RS)&gt; and &lt;</a:t>
            </a:r>
            <a:r>
              <a:rPr lang="en-US" altLang="ko-KR" sz="1100" dirty="0" err="1">
                <a:latin typeface="Calibri" panose="020F0502020204030204" pitchFamily="34" charset="0"/>
              </a:rPr>
              <a:t>ai_predictions</a:t>
            </a:r>
            <a:r>
              <a:rPr lang="en-US" altLang="ko-KR" sz="1100" dirty="0">
                <a:latin typeface="Calibri" panose="020F0502020204030204" pitchFamily="34" charset="0"/>
              </a:rPr>
              <a:t> (AP)&gt;</a:t>
            </a:r>
            <a:endParaRPr lang="ko-KR" altLang="en-US" sz="1100" dirty="0"/>
          </a:p>
        </p:txBody>
      </p:sp>
      <p:sp>
        <p:nvSpPr>
          <p:cNvPr id="8" name="직사각형 7"/>
          <p:cNvSpPr/>
          <p:nvPr/>
        </p:nvSpPr>
        <p:spPr>
          <a:xfrm>
            <a:off x="172321" y="662725"/>
            <a:ext cx="2710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Calibri" panose="020F0502020204030204" pitchFamily="34" charset="0"/>
              </a:rPr>
              <a:t>Table:  </a:t>
            </a:r>
            <a:r>
              <a:rPr lang="en-US" altLang="ko-KR" b="1" dirty="0" err="1" smtClean="0">
                <a:latin typeface="Calibri" panose="020F0502020204030204" pitchFamily="34" charset="0"/>
              </a:rPr>
              <a:t>recommend_patch</a:t>
            </a:r>
            <a:r>
              <a:rPr lang="en-US" altLang="ko-KR" b="1" dirty="0" smtClean="0">
                <a:latin typeface="Calibri" panose="020F0502020204030204" pitchFamily="34" charset="0"/>
              </a:rPr>
              <a:t> </a:t>
            </a:r>
            <a:endParaRPr lang="ko-KR" altLang="en-US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DB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수정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9844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39668"/>
              </p:ext>
            </p:extLst>
          </p:nvPr>
        </p:nvGraphicFramePr>
        <p:xfrm>
          <a:off x="232814" y="487201"/>
          <a:ext cx="8084090" cy="3204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범위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항목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내용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기간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/>
                        <a:t>추천 파트</a:t>
                      </a:r>
                      <a:endParaRPr lang="ko-KR" altLang="en-US" sz="11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DB </a:t>
                      </a:r>
                      <a:r>
                        <a:rPr lang="ko-KR" altLang="en-US" sz="1100" dirty="0" smtClean="0"/>
                        <a:t>확인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WSI </a:t>
                      </a:r>
                      <a:r>
                        <a:rPr lang="ko-KR" altLang="en-US" sz="1100" dirty="0" smtClean="0"/>
                        <a:t>분류기 수정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11/7~15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</a:t>
                      </a:r>
                      <a:r>
                        <a:rPr lang="ko-KR" altLang="en-US" sz="1100" dirty="0" smtClean="0"/>
                        <a:t>추천 모듈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11/15~25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1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차 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generator </a:t>
                      </a:r>
                      <a:r>
                        <a:rPr lang="ko-KR" altLang="en-US" sz="1100" dirty="0" smtClean="0"/>
                        <a:t>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11/24~12/2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12/6 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추천 파트 모듈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</a:t>
            </a:r>
            <a:r>
              <a:rPr lang="ko-KR" altLang="en-US" sz="1200" dirty="0" err="1">
                <a:solidFill>
                  <a:srgbClr val="1D1C1D"/>
                </a:solidFill>
                <a:latin typeface="NotoSansKR"/>
              </a:rPr>
              <a:t>수준일때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 테스트 </a:t>
            </a:r>
            <a:r>
              <a:rPr lang="ko-KR" altLang="en-US" sz="1200" dirty="0" smtClean="0">
                <a:solidFill>
                  <a:srgbClr val="1D1C1D"/>
                </a:solidFill>
                <a:latin typeface="NotoSansKR"/>
              </a:rPr>
              <a:t>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r>
              <a:rPr lang="ko-KR" altLang="en-US" sz="1200" dirty="0"/>
              <a:t/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001"/>
              </p:ext>
            </p:extLst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12/9 ~ 1216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12/19 ~ 12/23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12/23 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94647"/>
              </p:ext>
            </p:extLst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217669" y="3269059"/>
            <a:ext cx="7099235" cy="42274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– </a:t>
            </a:r>
            <a:r>
              <a:rPr kumimoji="0" lang="en-US" altLang="ko-KR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UI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시스템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32300" y="550131"/>
            <a:ext cx="8013841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논의 필요 사항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다음의 경우에 대해서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, </a:t>
            </a:r>
            <a:r>
              <a:rPr lang="en-US" altLang="ko-KR" sz="1400" b="1" u="sng" dirty="0" smtClean="0">
                <a:latin typeface="Calibri" panose="020F0502020204030204" pitchFamily="34" charset="0"/>
                <a:cs typeface="Cordia New"/>
              </a:rPr>
              <a:t>notice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할 장치가 필요함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&lt;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O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racle selection&gt;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= 3 (disappeared) : system recommended but ORACLE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disagreed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‘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list’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에서 삭제됨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=&gt;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다른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Oracle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에 의해 중복 작업이 이루어지는 등의 이슈 가능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중복 </a:t>
            </a:r>
            <a:r>
              <a:rPr lang="ko-KR" altLang="en-US" sz="1400" dirty="0" err="1" smtClean="0">
                <a:latin typeface="Calibri" panose="020F0502020204030204" pitchFamily="34" charset="0"/>
                <a:cs typeface="Cordia New"/>
              </a:rPr>
              <a:t>선택시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 팝업 메시지 등 </a:t>
            </a:r>
            <a:r>
              <a:rPr lang="ko-KR" altLang="en-US" sz="1400" b="1" u="sng" dirty="0" smtClean="0">
                <a:latin typeface="Calibri" panose="020F0502020204030204" pitchFamily="34" charset="0"/>
                <a:cs typeface="Cordia New"/>
              </a:rPr>
              <a:t>작업 완료 여부를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확인 할 수 있는 </a:t>
            </a:r>
            <a:r>
              <a:rPr lang="ko-KR" altLang="en-US" sz="1400" b="1" u="sng" dirty="0" smtClean="0">
                <a:latin typeface="Calibri" panose="020F0502020204030204" pitchFamily="34" charset="0"/>
                <a:cs typeface="Cordia New"/>
              </a:rPr>
              <a:t>장치 </a:t>
            </a:r>
            <a:r>
              <a:rPr lang="ko-KR" altLang="en-US" sz="1400" b="1" u="sng" dirty="0" smtClean="0">
                <a:latin typeface="Calibri" panose="020F0502020204030204" pitchFamily="34" charset="0"/>
                <a:cs typeface="Cordia New"/>
              </a:rPr>
              <a:t>필요</a:t>
            </a:r>
            <a:endParaRPr lang="en-US" altLang="ko-KR" sz="1400" b="1" u="sng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u="sng" dirty="0" smtClean="0">
                <a:latin typeface="Calibri" panose="020F0502020204030204" pitchFamily="34" charset="0"/>
                <a:cs typeface="Cordia New"/>
              </a:rPr>
              <a:t>=&gt; </a:t>
            </a:r>
            <a:r>
              <a:rPr lang="ko-KR" altLang="en-US" sz="1400" b="1" u="sng" dirty="0" smtClean="0">
                <a:latin typeface="Calibri" panose="020F0502020204030204" pitchFamily="34" charset="0"/>
                <a:cs typeface="Cordia New"/>
              </a:rPr>
              <a:t>색상으로 구분</a:t>
            </a:r>
            <a:endParaRPr lang="en-US" altLang="ko-KR" sz="1400" b="1" u="sng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패치 추천 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패치 추천 결과를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DP viewer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에서 확인했을 때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결과를 무시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,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실수로 놓치는 경우에 대한 처리 방법 논의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필요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latin typeface="Calibri" panose="020F0502020204030204" pitchFamily="34" charset="0"/>
                <a:cs typeface="Cordia New"/>
              </a:rPr>
              <a:t>=&gt; </a:t>
            </a:r>
            <a:r>
              <a:rPr lang="ko-KR" altLang="en-US" sz="1400" b="1" dirty="0" smtClean="0">
                <a:latin typeface="Calibri" panose="020F0502020204030204" pitchFamily="34" charset="0"/>
                <a:cs typeface="Cordia New"/>
              </a:rPr>
              <a:t>날짜 별로 관리 되기 때문에 일정 기간이 지난 후 반응 하지 않은 것은 </a:t>
            </a:r>
            <a:r>
              <a:rPr lang="en-US" altLang="ko-KR" sz="1400" b="1" dirty="0" smtClean="0">
                <a:latin typeface="Calibri" panose="020F0502020204030204" pitchFamily="34" charset="0"/>
                <a:cs typeface="Cordia New"/>
              </a:rPr>
              <a:t>disagree</a:t>
            </a:r>
            <a:endParaRPr lang="en-US" altLang="ko-KR" sz="1400" b="1" dirty="0" smtClean="0">
              <a:latin typeface="Calibri" panose="020F0502020204030204" pitchFamily="34" charset="0"/>
              <a:cs typeface="Cordia New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현재 패치의 선택 </a:t>
            </a:r>
            <a:r>
              <a:rPr lang="en-US" altLang="ko-KR" sz="1400" dirty="0"/>
              <a:t>(</a:t>
            </a:r>
            <a:r>
              <a:rPr lang="ko-KR" altLang="en-US" sz="1400" dirty="0"/>
              <a:t>전문의</a:t>
            </a:r>
            <a:r>
              <a:rPr lang="en-US" altLang="ko-KR" sz="1400" dirty="0"/>
              <a:t>/</a:t>
            </a:r>
            <a:r>
              <a:rPr lang="ko-KR" altLang="en-US" sz="1400" dirty="0"/>
              <a:t>추천</a:t>
            </a:r>
            <a:r>
              <a:rPr lang="en-US" altLang="ko-KR" sz="1400" dirty="0"/>
              <a:t>) </a:t>
            </a:r>
            <a:r>
              <a:rPr lang="ko-KR" altLang="en-US" sz="1400" dirty="0"/>
              <a:t>방법에 따른 </a:t>
            </a:r>
            <a:r>
              <a:rPr lang="en-US" altLang="ko-KR" sz="1400" dirty="0"/>
              <a:t>tracking</a:t>
            </a:r>
            <a:r>
              <a:rPr lang="ko-KR" altLang="en-US" sz="1400" dirty="0"/>
              <a:t>이 필요함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err="1"/>
              <a:t>레이블링</a:t>
            </a:r>
            <a:r>
              <a:rPr lang="ko-KR" altLang="en-US" sz="1400" dirty="0"/>
              <a:t> 보조 시스템 </a:t>
            </a:r>
            <a:r>
              <a:rPr lang="ko-KR" altLang="en-US" sz="1400" dirty="0" err="1"/>
              <a:t>계획중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u="sng" dirty="0" err="1"/>
              <a:t>재학습</a:t>
            </a:r>
            <a:r>
              <a:rPr lang="ko-KR" altLang="en-US" sz="1400" b="1" u="sng" dirty="0"/>
              <a:t> </a:t>
            </a:r>
            <a:r>
              <a:rPr lang="en-US" altLang="ko-KR" sz="1400" b="1" u="sng" dirty="0"/>
              <a:t>DP viewer </a:t>
            </a:r>
            <a:r>
              <a:rPr lang="ko-KR" altLang="en-US" sz="1400" dirty="0"/>
              <a:t>작동 방법 조금 더 구체적으로 작성 </a:t>
            </a:r>
            <a:r>
              <a:rPr lang="ko-KR" altLang="en-US" sz="1400" dirty="0" smtClean="0"/>
              <a:t>필요함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=&gt; </a:t>
            </a:r>
            <a:r>
              <a:rPr lang="ko-KR" altLang="en-US" sz="1400" b="1" dirty="0" smtClean="0"/>
              <a:t>전문의 선택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추천에 따른 폴더 분리</a:t>
            </a:r>
            <a:r>
              <a:rPr lang="en-US" altLang="ko-KR" sz="1400" b="1" dirty="0" smtClean="0"/>
              <a:t>. </a:t>
            </a:r>
            <a:r>
              <a:rPr lang="ko-KR" altLang="en-US" sz="1400" b="1" dirty="0" err="1" smtClean="0"/>
              <a:t>재학습</a:t>
            </a:r>
            <a:r>
              <a:rPr lang="ko-KR" altLang="en-US" sz="1400" b="1" dirty="0" smtClean="0"/>
              <a:t> </a:t>
            </a:r>
            <a:r>
              <a:rPr lang="en-US" altLang="ko-KR" sz="1400" b="1" dirty="0" smtClean="0"/>
              <a:t>DP viewer </a:t>
            </a:r>
            <a:r>
              <a:rPr lang="ko-KR" altLang="en-US" sz="1400" b="1" dirty="0" smtClean="0"/>
              <a:t>작동 방법 논의 완료</a:t>
            </a:r>
            <a:endParaRPr lang="ko-KR" altLang="en-US" sz="14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771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시스템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797" y="2820516"/>
            <a:ext cx="7192383" cy="366433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83453" y="694704"/>
            <a:ext cx="7050135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/>
              <a:t>2. UI 관련</a:t>
            </a:r>
          </a:p>
          <a:p>
            <a:r>
              <a:rPr lang="ko-KR" altLang="en-US" sz="1600" dirty="0"/>
              <a:t>---</a:t>
            </a:r>
          </a:p>
          <a:p>
            <a:r>
              <a:rPr lang="ko-KR" altLang="en-US" sz="1600" b="1" dirty="0"/>
              <a:t>1) DP </a:t>
            </a:r>
            <a:r>
              <a:rPr lang="ko-KR" altLang="en-US" sz="1600" b="1" dirty="0" err="1"/>
              <a:t>viewer</a:t>
            </a:r>
            <a:r>
              <a:rPr lang="ko-KR" altLang="en-US" sz="1600" b="1" dirty="0"/>
              <a:t> 작동 예상 시나리오 논의</a:t>
            </a:r>
          </a:p>
          <a:p>
            <a:r>
              <a:rPr lang="ko-KR" altLang="en-US" sz="1600" dirty="0"/>
              <a:t> (1) </a:t>
            </a:r>
            <a:r>
              <a:rPr lang="ko-KR" altLang="en-US" sz="1600" dirty="0" err="1"/>
              <a:t>재학습</a:t>
            </a:r>
            <a:r>
              <a:rPr lang="ko-KR" altLang="en-US" sz="1600" dirty="0"/>
              <a:t> DP </a:t>
            </a:r>
            <a:r>
              <a:rPr lang="ko-KR" altLang="en-US" sz="1600" dirty="0" err="1"/>
              <a:t>viewer</a:t>
            </a:r>
            <a:r>
              <a:rPr lang="ko-KR" altLang="en-US" sz="1600" dirty="0"/>
              <a:t> 가 바로 작동?</a:t>
            </a:r>
          </a:p>
          <a:p>
            <a:r>
              <a:rPr lang="ko-KR" altLang="en-US" sz="1600" dirty="0"/>
              <a:t> (2) </a:t>
            </a:r>
            <a:r>
              <a:rPr lang="ko-KR" altLang="en-US" sz="1600" dirty="0" err="1"/>
              <a:t>재학습</a:t>
            </a:r>
            <a:r>
              <a:rPr lang="ko-KR" altLang="en-US" sz="1600" dirty="0"/>
              <a:t> 탭으로 이동 후 </a:t>
            </a:r>
            <a:r>
              <a:rPr lang="ko-KR" altLang="en-US" sz="1600" dirty="0" err="1"/>
              <a:t>재학습</a:t>
            </a:r>
            <a:r>
              <a:rPr lang="ko-KR" altLang="en-US" sz="1600" dirty="0"/>
              <a:t> DP </a:t>
            </a:r>
            <a:r>
              <a:rPr lang="ko-KR" altLang="en-US" sz="1600" dirty="0" err="1"/>
              <a:t>viewer</a:t>
            </a:r>
            <a:r>
              <a:rPr lang="ko-KR" altLang="en-US" sz="1600" dirty="0"/>
              <a:t> 작동?</a:t>
            </a:r>
          </a:p>
          <a:p>
            <a:r>
              <a:rPr lang="ko-KR" altLang="en-US" sz="1600" dirty="0"/>
              <a:t> (3) </a:t>
            </a:r>
            <a:r>
              <a:rPr lang="ko-KR" altLang="en-US" sz="1600" dirty="0" err="1"/>
              <a:t>재학습</a:t>
            </a:r>
            <a:r>
              <a:rPr lang="ko-KR" altLang="en-US" sz="1600" dirty="0"/>
              <a:t> DP </a:t>
            </a:r>
            <a:r>
              <a:rPr lang="ko-KR" altLang="en-US" sz="1600" dirty="0" err="1"/>
              <a:t>viewer</a:t>
            </a:r>
            <a:r>
              <a:rPr lang="ko-KR" altLang="en-US" sz="1600" dirty="0"/>
              <a:t> 작동 버튼 생성</a:t>
            </a:r>
          </a:p>
          <a:p>
            <a:r>
              <a:rPr lang="ko-KR" altLang="en-US" sz="1600" dirty="0" err="1"/>
              <a:t>ㄴ</a:t>
            </a:r>
            <a:r>
              <a:rPr lang="ko-KR" altLang="en-US" sz="1600" dirty="0"/>
              <a:t>&gt; '(3) </a:t>
            </a:r>
            <a:r>
              <a:rPr lang="ko-KR" altLang="en-US" sz="1600" dirty="0" err="1"/>
              <a:t>재학습</a:t>
            </a:r>
            <a:r>
              <a:rPr lang="ko-KR" altLang="en-US" sz="1600" dirty="0"/>
              <a:t> 버튼' 형태로 개발될 예정 (일부 개발 완료)</a:t>
            </a:r>
          </a:p>
        </p:txBody>
      </p:sp>
    </p:spTree>
    <p:extLst>
      <p:ext uri="{BB962C8B-B14F-4D97-AF65-F5344CB8AC3E}">
        <p14:creationId xmlns:p14="http://schemas.microsoft.com/office/powerpoint/2010/main" val="2768701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시스템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83453" y="694704"/>
            <a:ext cx="705013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/>
              <a:t>2</a:t>
            </a:r>
            <a:r>
              <a:rPr lang="en-US" altLang="ko-KR" sz="1600" b="1" dirty="0"/>
              <a:t>) </a:t>
            </a:r>
            <a:r>
              <a:rPr lang="ko-KR" altLang="en-US" sz="1600" b="1" dirty="0" err="1"/>
              <a:t>비추천</a:t>
            </a:r>
            <a:r>
              <a:rPr lang="ko-KR" altLang="en-US" sz="1600" b="1" dirty="0"/>
              <a:t> 학습 사례 논의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err="1" smtClean="0"/>
              <a:t>비추천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학습의 경우 </a:t>
            </a:r>
            <a:r>
              <a:rPr lang="en-US" altLang="ko-KR" sz="1600" dirty="0"/>
              <a:t>-&gt; DP viewer -&gt; </a:t>
            </a:r>
            <a:r>
              <a:rPr lang="ko-KR" altLang="en-US" sz="1600" dirty="0"/>
              <a:t>에서만 추가하도록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원인</a:t>
            </a:r>
            <a:r>
              <a:rPr lang="en-US" altLang="ko-KR" sz="1600" dirty="0"/>
              <a:t>: </a:t>
            </a:r>
            <a:r>
              <a:rPr lang="ko-KR" altLang="en-US" sz="1600" b="1" dirty="0"/>
              <a:t>메타 정보만을 </a:t>
            </a:r>
            <a:r>
              <a:rPr lang="ko-KR" altLang="en-US" sz="1600" dirty="0"/>
              <a:t>가지고 학습 여부를 결정하는 것은 모호함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따라서</a:t>
            </a:r>
            <a:r>
              <a:rPr lang="en-US" altLang="ko-KR" sz="1600" dirty="0"/>
              <a:t>, DP viewer</a:t>
            </a:r>
            <a:r>
              <a:rPr lang="ko-KR" altLang="en-US" sz="1600" dirty="0"/>
              <a:t>에서만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재학습</a:t>
            </a:r>
            <a:r>
              <a:rPr lang="ko-KR" altLang="en-US" sz="1600" dirty="0"/>
              <a:t> </a:t>
            </a:r>
            <a:r>
              <a:rPr lang="en-US" altLang="ko-KR" sz="1600" dirty="0"/>
              <a:t>list</a:t>
            </a:r>
            <a:r>
              <a:rPr lang="ko-KR" altLang="en-US" sz="1600" dirty="0"/>
              <a:t>로 넘어 가도록</a:t>
            </a:r>
            <a:r>
              <a:rPr lang="en-US" altLang="ko-KR" sz="1600" dirty="0"/>
              <a:t>. (</a:t>
            </a:r>
            <a:r>
              <a:rPr lang="ko-KR" altLang="en-US" sz="1600" dirty="0"/>
              <a:t>시나리오</a:t>
            </a:r>
            <a:r>
              <a:rPr lang="en-US" altLang="ko-KR" sz="1600" dirty="0" smtClean="0"/>
              <a:t>)</a:t>
            </a:r>
          </a:p>
          <a:p>
            <a:endParaRPr lang="en-US" altLang="ko-KR" sz="1600" dirty="0"/>
          </a:p>
          <a:p>
            <a:r>
              <a:rPr lang="en-US" altLang="ko-KR" sz="1600" b="1" dirty="0"/>
              <a:t>3) </a:t>
            </a:r>
            <a:r>
              <a:rPr lang="ko-KR" altLang="en-US" sz="1600" b="1" dirty="0"/>
              <a:t>검사 결과 추천 </a:t>
            </a:r>
            <a:r>
              <a:rPr lang="ko-KR" altLang="en-US" sz="1600" b="1" u="sng" dirty="0"/>
              <a:t>여부 </a:t>
            </a:r>
            <a:r>
              <a:rPr lang="ko-KR" altLang="en-US" sz="1600" b="1" dirty="0"/>
              <a:t>확인 논의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 </a:t>
            </a:r>
            <a:r>
              <a:rPr lang="ko-KR" altLang="en-US" sz="1600" dirty="0" smtClean="0"/>
              <a:t>색깔 </a:t>
            </a:r>
            <a:r>
              <a:rPr lang="ko-KR" altLang="en-US" sz="1600" dirty="0"/>
              <a:t>혹은 칸을 추가 할 예정  </a:t>
            </a:r>
            <a:r>
              <a:rPr lang="en-US" altLang="ko-KR" sz="1600" dirty="0"/>
              <a:t>(</a:t>
            </a:r>
            <a:r>
              <a:rPr lang="ko-KR" altLang="en-US" sz="1600" b="1" dirty="0"/>
              <a:t>중복 선택 방어</a:t>
            </a:r>
            <a:r>
              <a:rPr lang="en-US" altLang="ko-KR" sz="1600" dirty="0"/>
              <a:t>)</a:t>
            </a:r>
          </a:p>
          <a:p>
            <a:endParaRPr lang="ko-KR" altLang="en-US" sz="16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r="63431" b="18117"/>
          <a:stretch/>
        </p:blipFill>
        <p:spPr>
          <a:xfrm>
            <a:off x="5408442" y="2351703"/>
            <a:ext cx="3650292" cy="423213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634216" y="5759176"/>
            <a:ext cx="3424518" cy="144747"/>
          </a:xfrm>
          <a:prstGeom prst="rect">
            <a:avLst/>
          </a:prstGeom>
          <a:solidFill>
            <a:srgbClr val="FFFF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585012" y="5354072"/>
            <a:ext cx="3424518" cy="144747"/>
          </a:xfrm>
          <a:prstGeom prst="rect">
            <a:avLst/>
          </a:prstGeom>
          <a:solidFill>
            <a:srgbClr val="FFFF00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r="36234"/>
          <a:stretch/>
        </p:blipFill>
        <p:spPr>
          <a:xfrm>
            <a:off x="277322" y="2739584"/>
            <a:ext cx="4922207" cy="3975233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32435" y="2739585"/>
            <a:ext cx="336824" cy="2053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아래쪽 화살표 6"/>
          <p:cNvSpPr/>
          <p:nvPr/>
        </p:nvSpPr>
        <p:spPr>
          <a:xfrm>
            <a:off x="533140" y="2599764"/>
            <a:ext cx="129988" cy="207055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412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시스템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83453" y="515500"/>
            <a:ext cx="873194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/>
              <a:t>4) </a:t>
            </a:r>
            <a:r>
              <a:rPr lang="ko-KR" altLang="en-US" sz="1600" b="1" dirty="0"/>
              <a:t>완료 </a:t>
            </a:r>
            <a:r>
              <a:rPr lang="ko-KR" altLang="en-US" sz="1600" b="1" dirty="0" err="1"/>
              <a:t>인지자</a:t>
            </a:r>
            <a:r>
              <a:rPr lang="ko-KR" altLang="en-US" sz="1600" b="1" dirty="0"/>
              <a:t> 관련 논의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내용</a:t>
            </a:r>
            <a:r>
              <a:rPr lang="en-US" altLang="ko-KR" sz="1600" dirty="0"/>
              <a:t>: </a:t>
            </a:r>
            <a:r>
              <a:rPr lang="ko-KR" altLang="en-US" sz="1600" dirty="0"/>
              <a:t>완료 여부를 확인 </a:t>
            </a:r>
            <a:r>
              <a:rPr lang="ko-KR" altLang="en-US" sz="1600" dirty="0" err="1"/>
              <a:t>할수</a:t>
            </a:r>
            <a:r>
              <a:rPr lang="ko-KR" altLang="en-US" sz="1600" dirty="0"/>
              <a:t> 있는 </a:t>
            </a:r>
            <a:r>
              <a:rPr lang="ko-KR" altLang="en-US" sz="1600" b="1" dirty="0" err="1"/>
              <a:t>인지자가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필요함 </a:t>
            </a:r>
            <a:r>
              <a:rPr lang="en-US" altLang="ko-KR" sz="1600" dirty="0" smtClean="0"/>
              <a:t>(DB </a:t>
            </a:r>
            <a:r>
              <a:rPr lang="ko-KR" altLang="en-US" sz="1600" dirty="0" smtClean="0"/>
              <a:t>변경 및 중복 작업 방지 목적</a:t>
            </a:r>
            <a:r>
              <a:rPr lang="en-US" altLang="ko-KR" sz="1600" dirty="0" smtClean="0"/>
              <a:t>)</a:t>
            </a:r>
            <a:endParaRPr lang="ko-KR" altLang="en-US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smtClean="0"/>
              <a:t>=&gt; </a:t>
            </a:r>
            <a:r>
              <a:rPr lang="ko-KR" altLang="en-US" sz="1600" dirty="0" err="1" smtClean="0"/>
              <a:t>날짜별</a:t>
            </a:r>
            <a:r>
              <a:rPr lang="ko-KR" altLang="en-US" sz="1600" dirty="0" smtClean="0"/>
              <a:t> 관리임으로 </a:t>
            </a:r>
            <a:r>
              <a:rPr lang="ko-KR" altLang="en-US" sz="1600" dirty="0"/>
              <a:t>문제가 </a:t>
            </a:r>
            <a:r>
              <a:rPr lang="ko-KR" altLang="en-US" sz="1600" dirty="0" smtClean="0"/>
              <a:t>없을 것임</a:t>
            </a:r>
            <a:endParaRPr lang="ko-KR" altLang="en-US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  </a:t>
            </a:r>
            <a:r>
              <a:rPr lang="ko-KR" altLang="en-US" sz="1600" dirty="0" smtClean="0"/>
              <a:t>즉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날짜별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로딩을 통해서</a:t>
            </a:r>
            <a:r>
              <a:rPr lang="en-US" altLang="ko-KR" sz="1600" dirty="0"/>
              <a:t>, </a:t>
            </a:r>
            <a:r>
              <a:rPr lang="ko-KR" altLang="en-US" sz="1600" dirty="0"/>
              <a:t>해당 날짜가 지난 경우 </a:t>
            </a:r>
            <a:r>
              <a:rPr lang="ko-KR" altLang="en-US" sz="1600" b="1" dirty="0"/>
              <a:t>디스플레이 하지 않는 </a:t>
            </a:r>
            <a:r>
              <a:rPr lang="ko-KR" altLang="en-US" sz="1600" dirty="0"/>
              <a:t>방식을 사용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 </a:t>
            </a:r>
            <a:r>
              <a:rPr lang="ko-KR" altLang="en-US" sz="1600" dirty="0" smtClean="0"/>
              <a:t>따라서</a:t>
            </a:r>
            <a:r>
              <a:rPr lang="en-US" altLang="ko-KR" sz="1600" dirty="0" smtClean="0"/>
              <a:t>, code </a:t>
            </a:r>
            <a:r>
              <a:rPr lang="en-US" altLang="ko-KR" sz="1600" dirty="0"/>
              <a:t>=</a:t>
            </a:r>
            <a:r>
              <a:rPr lang="en-US" altLang="ko-KR" sz="1600" dirty="0" smtClean="0"/>
              <a:t>3 (disagree)</a:t>
            </a:r>
            <a:r>
              <a:rPr lang="ko-KR" altLang="en-US" sz="1600" dirty="0" smtClean="0"/>
              <a:t>에 </a:t>
            </a:r>
            <a:r>
              <a:rPr lang="ko-KR" altLang="en-US" sz="1600" dirty="0"/>
              <a:t>대해서 </a:t>
            </a:r>
            <a:r>
              <a:rPr lang="en-US" altLang="ko-KR" sz="1600" dirty="0"/>
              <a:t>disagree </a:t>
            </a:r>
            <a:r>
              <a:rPr lang="ko-KR" altLang="en-US" sz="1600" dirty="0"/>
              <a:t>케이스와 </a:t>
            </a:r>
            <a:r>
              <a:rPr lang="en-US" altLang="ko-KR" sz="1600" dirty="0"/>
              <a:t>code 1 </a:t>
            </a:r>
            <a:r>
              <a:rPr lang="ko-KR" altLang="en-US" sz="1600" dirty="0"/>
              <a:t>케이스를 합쳐도 문제가 </a:t>
            </a:r>
            <a:r>
              <a:rPr lang="ko-KR" altLang="en-US" sz="1600" dirty="0" smtClean="0"/>
              <a:t>없음</a:t>
            </a:r>
            <a:endParaRPr lang="en-US" altLang="ko-KR" sz="16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날짜 </a:t>
            </a:r>
            <a:r>
              <a:rPr lang="ko-KR" altLang="en-US" sz="1600" dirty="0"/>
              <a:t>별로 관리 하는 경우</a:t>
            </a:r>
            <a:r>
              <a:rPr lang="en-US" altLang="ko-KR" sz="1600" dirty="0"/>
              <a:t>, </a:t>
            </a:r>
            <a:r>
              <a:rPr lang="en-US" altLang="ko-KR" sz="1600" dirty="0" smtClean="0"/>
              <a:t>disagree</a:t>
            </a:r>
            <a:r>
              <a:rPr lang="ko-KR" altLang="en-US" sz="1600" dirty="0" smtClean="0"/>
              <a:t>를 구분하는 것이 필요성이 떨어짐</a:t>
            </a:r>
            <a:endParaRPr lang="ko-KR" altLang="en-US" sz="16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89" y="3044475"/>
            <a:ext cx="6672741" cy="365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780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시스템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83453" y="515500"/>
            <a:ext cx="873194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/>
              <a:t>5) </a:t>
            </a:r>
            <a:r>
              <a:rPr lang="ko-KR" altLang="en-US" sz="1600" b="1" dirty="0"/>
              <a:t>취소 상황에 대한 시나리오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현재</a:t>
            </a:r>
            <a:r>
              <a:rPr lang="en-US" altLang="ko-KR" sz="1600" dirty="0"/>
              <a:t>, </a:t>
            </a:r>
            <a:r>
              <a:rPr lang="ko-KR" altLang="en-US" sz="1600" dirty="0"/>
              <a:t>취소 상황에 대한 시나리오가 없다</a:t>
            </a:r>
            <a:r>
              <a:rPr lang="en-US" altLang="ko-KR" sz="1600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그러나</a:t>
            </a:r>
            <a:r>
              <a:rPr lang="en-US" altLang="ko-KR" sz="1600" dirty="0"/>
              <a:t>, </a:t>
            </a:r>
            <a:r>
              <a:rPr lang="ko-KR" altLang="en-US" sz="1600" dirty="0"/>
              <a:t>초기화 상태에서 적용 버튼을 누르면 </a:t>
            </a:r>
            <a:r>
              <a:rPr lang="en-US" altLang="ko-KR" sz="1600" dirty="0"/>
              <a:t>DB</a:t>
            </a:r>
            <a:r>
              <a:rPr lang="ko-KR" altLang="en-US" sz="1600" dirty="0"/>
              <a:t>에 적용되도록 함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대응 </a:t>
            </a:r>
            <a:r>
              <a:rPr lang="ko-KR" altLang="en-US" sz="1600" dirty="0"/>
              <a:t>가능한 시스템이 </a:t>
            </a:r>
            <a:r>
              <a:rPr lang="ko-KR" altLang="en-US" sz="1600" dirty="0" smtClean="0"/>
              <a:t>존재함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초기화 및 적용 버튼</a:t>
            </a:r>
            <a:r>
              <a:rPr lang="en-US" altLang="ko-KR" sz="1600" dirty="0" smtClean="0"/>
              <a:t>) </a:t>
            </a:r>
            <a:r>
              <a:rPr lang="ko-KR" altLang="en-US" sz="1600" dirty="0" smtClean="0"/>
              <a:t>추후 사용자 피드백 수집 예정</a:t>
            </a:r>
            <a:endParaRPr lang="en-US" altLang="ko-KR" sz="1600" dirty="0" smtClean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r="36234"/>
          <a:stretch/>
        </p:blipFill>
        <p:spPr>
          <a:xfrm>
            <a:off x="291093" y="2430301"/>
            <a:ext cx="4922207" cy="3975233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533077" y="3712255"/>
            <a:ext cx="336824" cy="2053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833782" y="3572434"/>
            <a:ext cx="129988" cy="207055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562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76610</TotalTime>
  <Words>1729</Words>
  <Application>Microsoft Office PowerPoint</Application>
  <PresentationFormat>화면 슬라이드 쇼(4:3)</PresentationFormat>
  <Paragraphs>377</Paragraphs>
  <Slides>15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Cordia New</vt:lpstr>
      <vt:lpstr>NotoSansKR</vt:lpstr>
      <vt:lpstr>맑은 고딕</vt:lpstr>
      <vt:lpstr>Arial</vt:lpstr>
      <vt:lpstr>Calibri</vt:lpstr>
      <vt:lpstr>Calibri Light</vt:lpstr>
      <vt:lpstr>Times New Roman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1178</cp:revision>
  <dcterms:created xsi:type="dcterms:W3CDTF">2021-03-24T07:36:17Z</dcterms:created>
  <dcterms:modified xsi:type="dcterms:W3CDTF">2022-12-08T06:45:07Z</dcterms:modified>
</cp:coreProperties>
</file>